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5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4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0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B5CC70B-BFE3-49DF-B096-B2A21A9C5BD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C43CC6B-5205-4813-A447-C0A75F16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581" y="641072"/>
            <a:ext cx="8991600" cy="1645920"/>
          </a:xfrm>
        </p:spPr>
        <p:txBody>
          <a:bodyPr/>
          <a:lstStyle/>
          <a:p>
            <a:r>
              <a:rPr lang="en-US" dirty="0" smtClean="0"/>
              <a:t>Finding Feedback Balance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231" y="3082422"/>
            <a:ext cx="6801612" cy="1239894"/>
          </a:xfrm>
        </p:spPr>
        <p:txBody>
          <a:bodyPr>
            <a:noAutofit/>
          </a:bodyPr>
          <a:lstStyle/>
          <a:p>
            <a:r>
              <a:rPr lang="en-US" sz="4000" dirty="0" smtClean="0"/>
              <a:t>CRLA Topic (Level II): Tutoring in Specific Skills or Subjects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88" y="2617904"/>
            <a:ext cx="4387096" cy="340882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7037" y="5406781"/>
            <a:ext cx="6801612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By: Kassie Lamoreaux, MTESOL</a:t>
            </a:r>
          </a:p>
          <a:p>
            <a:r>
              <a:rPr lang="en-US" sz="3200" dirty="0" smtClean="0"/>
              <a:t>Academic Skills Center Coordinator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79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191" y="270164"/>
            <a:ext cx="9601200" cy="1184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Thank you! </a:t>
            </a:r>
            <a:br>
              <a:rPr lang="en-US" sz="6600" dirty="0" smtClean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8" y="1881833"/>
            <a:ext cx="2706949" cy="364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4434" y="3996852"/>
            <a:ext cx="675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kassie.lamoreaux@mesacc.edu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673029" y="2526070"/>
            <a:ext cx="48388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Any 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993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1928440"/>
            <a:ext cx="4423260" cy="2335146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83667" y="193749"/>
            <a:ext cx="6801612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PRACTICE PARAGRAPH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3015" y="1208702"/>
            <a:ext cx="6376712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What </a:t>
            </a:r>
            <a:r>
              <a:rPr lang="en-US" sz="4400" b="1" u="sng" dirty="0" smtClean="0"/>
              <a:t>issues</a:t>
            </a:r>
            <a:r>
              <a:rPr lang="en-US" sz="4400" dirty="0" smtClean="0"/>
              <a:t> do you see in this writing? 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What </a:t>
            </a:r>
            <a:r>
              <a:rPr lang="en-US" sz="4400" b="1" u="sng" dirty="0" smtClean="0"/>
              <a:t>suggestions</a:t>
            </a:r>
            <a:r>
              <a:rPr lang="en-US" sz="4400" dirty="0" smtClean="0"/>
              <a:t> for improvement do you have for this paragraph?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22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983667" y="193749"/>
            <a:ext cx="6801612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PRACTICE PARAGRAPH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3015" y="1208702"/>
            <a:ext cx="11011058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 smtClean="0"/>
              <a:t>Assignment Prompt:</a:t>
            </a:r>
          </a:p>
          <a:p>
            <a:pPr marL="0" indent="0">
              <a:buNone/>
            </a:pPr>
            <a:r>
              <a:rPr lang="en-US" sz="3200" dirty="0" smtClean="0"/>
              <a:t>In class, we watched a short film. From your notes,  answer these questions:  (Do NOT summarize the film)</a:t>
            </a:r>
          </a:p>
          <a:p>
            <a:r>
              <a:rPr lang="en-US" sz="3200" dirty="0" smtClean="0"/>
              <a:t>Why do you think the documentary was so controversial?</a:t>
            </a:r>
            <a:r>
              <a:rPr lang="en-US" sz="3200" b="1" u="sng" dirty="0" smtClean="0"/>
              <a:t> </a:t>
            </a:r>
          </a:p>
          <a:p>
            <a:r>
              <a:rPr lang="en-US" sz="3200" dirty="0" smtClean="0"/>
              <a:t>What do you think was the most effective part or aspect of the film. Why? </a:t>
            </a:r>
          </a:p>
          <a:p>
            <a:r>
              <a:rPr lang="en-US" sz="3200" dirty="0" smtClean="0"/>
              <a:t>What was this film’s overall message? </a:t>
            </a:r>
          </a:p>
          <a:p>
            <a:pPr marL="0" indent="0">
              <a:buNone/>
            </a:pPr>
            <a:r>
              <a:rPr lang="en-US" sz="3200" dirty="0" smtClean="0"/>
              <a:t>Write </a:t>
            </a:r>
            <a:r>
              <a:rPr lang="en-US" sz="3200" b="1" u="sng" dirty="0" smtClean="0"/>
              <a:t>1-2 pages</a:t>
            </a:r>
            <a:r>
              <a:rPr lang="en-US" sz="3200" dirty="0" smtClean="0"/>
              <a:t>, formatted in MLA.  Due 11/3/17 at midnight.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001650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425031" y="235313"/>
            <a:ext cx="6801612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Questions to Consider 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51217" y="1088140"/>
            <a:ext cx="7481455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dirty="0" smtClean="0"/>
              <a:t>What is the assignment?</a:t>
            </a:r>
          </a:p>
          <a:p>
            <a:pPr marL="514350" indent="-514350">
              <a:buAutoNum type="arabicPeriod"/>
            </a:pPr>
            <a:endParaRPr lang="en-US" sz="3600" dirty="0" smtClean="0"/>
          </a:p>
          <a:p>
            <a:pPr marL="514350" indent="-514350"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smtClean="0"/>
              <a:t> How long is it supposed to be?</a:t>
            </a:r>
          </a:p>
          <a:p>
            <a:pPr marL="514350" indent="-514350">
              <a:buAutoNum type="arabicPeriod"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 When is it due?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7" y="1408012"/>
            <a:ext cx="3548308" cy="4426829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710545" y="1754872"/>
            <a:ext cx="7481455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Are they answering the question? Or are they off topic?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91542" y="3621427"/>
            <a:ext cx="7481455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Do they need to add or cut ideas? 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091541" y="5140986"/>
            <a:ext cx="7481455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What can I scaffold for them?</a:t>
            </a:r>
            <a:endParaRPr lang="en-US" sz="2800" i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13163" y="6040598"/>
            <a:ext cx="10016836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 wrote a blog about this once.  You can find it at esldrummer.weebly.com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167642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32509" y="317663"/>
            <a:ext cx="11492346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How do you feel when a student says…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98901" y="3006223"/>
            <a:ext cx="10002497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95756" y="1766329"/>
            <a:ext cx="10002497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“I just want help with grammar.”</a:t>
            </a:r>
          </a:p>
          <a:p>
            <a:pPr marL="0" indent="0">
              <a:buNone/>
            </a:pPr>
            <a:r>
              <a:rPr lang="en-US" sz="4400" dirty="0" smtClean="0"/>
              <a:t>“Can you just ‘check’ it?”</a:t>
            </a:r>
          </a:p>
          <a:p>
            <a:pPr marL="0" indent="0">
              <a:buNone/>
            </a:pPr>
            <a:r>
              <a:rPr lang="en-US" sz="4400" dirty="0" smtClean="0"/>
              <a:t>“I just want you to read it</a:t>
            </a:r>
            <a:r>
              <a:rPr lang="en-US" sz="4400" dirty="0"/>
              <a:t> </a:t>
            </a:r>
            <a:r>
              <a:rPr lang="en-US" sz="4400" dirty="0" smtClean="0"/>
              <a:t>and/or fix it.” </a:t>
            </a:r>
          </a:p>
          <a:p>
            <a:pPr marL="0" indent="0">
              <a:buNone/>
            </a:pPr>
            <a:r>
              <a:rPr lang="en-US" sz="4400" dirty="0" smtClean="0"/>
              <a:t>“Can you tell me if it’s alright?”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037">
            <a:off x="392274" y="1968019"/>
            <a:ext cx="1405474" cy="1196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991">
            <a:off x="9995129" y="1820020"/>
            <a:ext cx="1362685" cy="989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9051">
            <a:off x="755317" y="3635749"/>
            <a:ext cx="1154390" cy="1220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149">
            <a:off x="9995128" y="4586591"/>
            <a:ext cx="1362685" cy="989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037">
            <a:off x="4902572" y="5096453"/>
            <a:ext cx="1405474" cy="11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53490" y="213277"/>
            <a:ext cx="11492346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We’re not a laundromat…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98901" y="3006223"/>
            <a:ext cx="10002497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1273" y="5214183"/>
            <a:ext cx="10910454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We do help with grammar,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though… right?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30" y="1557557"/>
            <a:ext cx="6268503" cy="36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760360"/>
            <a:ext cx="4958720" cy="35390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4073" y="641072"/>
            <a:ext cx="11367654" cy="8552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How do we find that balance?</a:t>
            </a:r>
            <a:endParaRPr lang="en-US" sz="3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3318" y="2555506"/>
            <a:ext cx="5465618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2"/>
                </a:solidFill>
              </a:rPr>
              <a:t>Tell them the secret to grading writing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accent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76109" y="1140413"/>
            <a:ext cx="5465618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2"/>
                </a:solidFill>
              </a:rPr>
              <a:t>Teach the writing process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13318" y="4059469"/>
            <a:ext cx="5465618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2"/>
                </a:solidFill>
              </a:rPr>
              <a:t>Read the assignment instructions with them. </a:t>
            </a:r>
          </a:p>
        </p:txBody>
      </p:sp>
    </p:spTree>
    <p:extLst>
      <p:ext uri="{BB962C8B-B14F-4D97-AF65-F5344CB8AC3E}">
        <p14:creationId xmlns:p14="http://schemas.microsoft.com/office/powerpoint/2010/main" val="15827341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760360"/>
            <a:ext cx="4958720" cy="35390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4073" y="641072"/>
            <a:ext cx="11367654" cy="8552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How do we find that balance?</a:t>
            </a:r>
            <a:endParaRPr lang="en-US" sz="3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76109" y="2092869"/>
            <a:ext cx="5465618" cy="1239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2"/>
                </a:solidFill>
              </a:rPr>
              <a:t>PRACTICE ESSAY</a:t>
            </a:r>
          </a:p>
        </p:txBody>
      </p:sp>
    </p:spTree>
    <p:extLst>
      <p:ext uri="{BB962C8B-B14F-4D97-AF65-F5344CB8AC3E}">
        <p14:creationId xmlns:p14="http://schemas.microsoft.com/office/powerpoint/2010/main" val="41458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49382"/>
            <a:ext cx="7729728" cy="1188720"/>
          </a:xfrm>
        </p:spPr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791393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Bell, Diana Calhoun and Sara </a:t>
            </a:r>
            <a:r>
              <a:rPr lang="en-US" sz="2400" dirty="0" err="1"/>
              <a:t>Redington</a:t>
            </a:r>
            <a:r>
              <a:rPr lang="en-US" sz="2400" dirty="0"/>
              <a:t> </a:t>
            </a:r>
            <a:r>
              <a:rPr lang="en-US" sz="2400" dirty="0" err="1"/>
              <a:t>Elledge</a:t>
            </a:r>
            <a:r>
              <a:rPr lang="en-US" sz="2400" dirty="0"/>
              <a:t>. “Dominance 	</a:t>
            </a:r>
            <a:r>
              <a:rPr lang="en-US" sz="2400" dirty="0" smtClean="0"/>
              <a:t>and </a:t>
            </a:r>
            <a:r>
              <a:rPr lang="en-US" sz="2400" dirty="0"/>
              <a:t>Peer Tutoring </a:t>
            </a:r>
            <a:r>
              <a:rPr lang="en-US" sz="2400" dirty="0" smtClean="0"/>
              <a:t>Sessions </a:t>
            </a:r>
            <a:r>
              <a:rPr lang="en-US" sz="2400" dirty="0"/>
              <a:t>with English Language </a:t>
            </a:r>
            <a:r>
              <a:rPr lang="en-US" sz="2400" dirty="0" smtClean="0"/>
              <a:t>	Learners</a:t>
            </a:r>
            <a:r>
              <a:rPr lang="en-US" sz="2400" dirty="0"/>
              <a:t>.” </a:t>
            </a:r>
            <a:r>
              <a:rPr lang="en-US" sz="2400" i="1" dirty="0"/>
              <a:t>TLAR</a:t>
            </a:r>
            <a:r>
              <a:rPr lang="en-US" sz="2400" dirty="0"/>
              <a:t>, vol. 13, no. 1, 2008, pp.  </a:t>
            </a:r>
            <a:r>
              <a:rPr lang="en-US" sz="2400" dirty="0" smtClean="0"/>
              <a:t>17-29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Lamoreaux, Kassie. “The First 4 Questions for Online 	Tutoring.” </a:t>
            </a:r>
            <a:r>
              <a:rPr lang="en-US" sz="2400" i="1" dirty="0" smtClean="0"/>
              <a:t>esldrummer.weebly.com, </a:t>
            </a:r>
            <a:r>
              <a:rPr lang="en-US" sz="2400" dirty="0"/>
              <a:t>9 August 2016, </a:t>
            </a:r>
            <a:r>
              <a:rPr lang="en-US" sz="2400" dirty="0" smtClean="0"/>
              <a:t>	http</a:t>
            </a:r>
            <a:r>
              <a:rPr lang="en-US" sz="2400" dirty="0"/>
              <a:t>://</a:t>
            </a:r>
            <a:r>
              <a:rPr lang="en-US" sz="2400" dirty="0" smtClean="0"/>
              <a:t>esldrummer.weebly.com/i-heart-esl/the-first-4-	questions-for-online-tutoring</a:t>
            </a:r>
          </a:p>
          <a:p>
            <a:pPr marL="0" indent="0">
              <a:buNone/>
            </a:pPr>
            <a:r>
              <a:rPr lang="en-US" sz="2400" dirty="0" smtClean="0"/>
              <a:t>Raymond, Laurel and </a:t>
            </a:r>
            <a:r>
              <a:rPr lang="en-US" sz="2400" dirty="0" err="1" smtClean="0"/>
              <a:t>Zarah</a:t>
            </a:r>
            <a:r>
              <a:rPr lang="en-US" sz="2400" dirty="0" smtClean="0"/>
              <a:t> Quinn. “What a Writer </a:t>
            </a:r>
            <a:r>
              <a:rPr lang="en-US" sz="2400" dirty="0" err="1" smtClean="0"/>
              <a:t>Watns</a:t>
            </a:r>
            <a:r>
              <a:rPr lang="en-US" sz="2400" dirty="0" smtClean="0"/>
              <a:t>: 	Assessing Fulfillment of Student Goals in Writing 	Center Tutoring Sessions.” </a:t>
            </a:r>
            <a:r>
              <a:rPr lang="en-US" sz="2400" i="1" dirty="0" smtClean="0"/>
              <a:t>The Writing 	Center 	Journal, </a:t>
            </a:r>
            <a:r>
              <a:rPr lang="en-US" sz="2400" dirty="0" smtClean="0"/>
              <a:t>vol. 32, no. 1, 2012, pp. 64-76.  </a:t>
            </a:r>
          </a:p>
        </p:txBody>
      </p:sp>
    </p:spTree>
    <p:extLst>
      <p:ext uri="{BB962C8B-B14F-4D97-AF65-F5344CB8AC3E}">
        <p14:creationId xmlns:p14="http://schemas.microsoft.com/office/powerpoint/2010/main" val="83797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159</TotalTime>
  <Words>319</Words>
  <Application>Microsoft Macintosh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Parcel</vt:lpstr>
      <vt:lpstr>Finding Feedback Balance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 </vt:lpstr>
      <vt:lpstr>Thank you!  </vt:lpstr>
    </vt:vector>
  </TitlesOfParts>
  <Company>Mesa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Lamoreaux,Kassandra Kay</dc:creator>
  <cp:lastModifiedBy>Kassie User</cp:lastModifiedBy>
  <cp:revision>47</cp:revision>
  <dcterms:created xsi:type="dcterms:W3CDTF">2017-10-12T19:57:39Z</dcterms:created>
  <dcterms:modified xsi:type="dcterms:W3CDTF">2017-11-08T03:44:12Z</dcterms:modified>
</cp:coreProperties>
</file>